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72" r:id="rId9"/>
    <p:sldId id="262" r:id="rId10"/>
    <p:sldId id="269" r:id="rId11"/>
    <p:sldId id="273" r:id="rId12"/>
    <p:sldId id="263" r:id="rId13"/>
    <p:sldId id="264" r:id="rId14"/>
    <p:sldId id="265" r:id="rId15"/>
    <p:sldId id="266" r:id="rId16"/>
    <p:sldId id="267" r:id="rId17"/>
    <p:sldId id="27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C595C-91C7-4836-A037-AC4201F46EA7}" type="datetimeFigureOut">
              <a:rPr lang="en-US" smtClean="0"/>
              <a:pPr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907AF-C599-405D-87DF-5A156A589D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C595C-91C7-4836-A037-AC4201F46EA7}" type="datetimeFigureOut">
              <a:rPr lang="en-US" smtClean="0"/>
              <a:pPr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907AF-C599-405D-87DF-5A156A589D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C595C-91C7-4836-A037-AC4201F46EA7}" type="datetimeFigureOut">
              <a:rPr lang="en-US" smtClean="0"/>
              <a:pPr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907AF-C599-405D-87DF-5A156A589D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C595C-91C7-4836-A037-AC4201F46EA7}" type="datetimeFigureOut">
              <a:rPr lang="en-US" smtClean="0"/>
              <a:pPr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907AF-C599-405D-87DF-5A156A589D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C595C-91C7-4836-A037-AC4201F46EA7}" type="datetimeFigureOut">
              <a:rPr lang="en-US" smtClean="0"/>
              <a:pPr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907AF-C599-405D-87DF-5A156A589D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C595C-91C7-4836-A037-AC4201F46EA7}" type="datetimeFigureOut">
              <a:rPr lang="en-US" smtClean="0"/>
              <a:pPr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907AF-C599-405D-87DF-5A156A589D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C595C-91C7-4836-A037-AC4201F46EA7}" type="datetimeFigureOut">
              <a:rPr lang="en-US" smtClean="0"/>
              <a:pPr/>
              <a:t>9/8/2025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907AF-C599-405D-87DF-5A156A589D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C595C-91C7-4836-A037-AC4201F46EA7}" type="datetimeFigureOut">
              <a:rPr lang="en-US" smtClean="0"/>
              <a:pPr/>
              <a:t>9/8/2025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907AF-C599-405D-87DF-5A156A589D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C595C-91C7-4836-A037-AC4201F46EA7}" type="datetimeFigureOut">
              <a:rPr lang="en-US" smtClean="0"/>
              <a:pPr/>
              <a:t>9/8/2025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907AF-C599-405D-87DF-5A156A589D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C595C-91C7-4836-A037-AC4201F46EA7}" type="datetimeFigureOut">
              <a:rPr lang="en-US" smtClean="0"/>
              <a:pPr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907AF-C599-405D-87DF-5A156A589D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C595C-91C7-4836-A037-AC4201F46EA7}" type="datetimeFigureOut">
              <a:rPr lang="en-US" smtClean="0"/>
              <a:pPr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907AF-C599-405D-87DF-5A156A589D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C595C-91C7-4836-A037-AC4201F46EA7}" type="datetimeFigureOut">
              <a:rPr lang="en-US" smtClean="0"/>
              <a:pPr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B907AF-C599-405D-87DF-5A156A589DF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sz="6000" b="1" dirty="0" smtClean="0">
                <a:solidFill>
                  <a:srgbClr val="3333CC"/>
                </a:solidFill>
              </a:rPr>
              <a:t>Conjugation</a:t>
            </a:r>
            <a:endParaRPr lang="en-US" sz="6000" b="1" dirty="0">
              <a:solidFill>
                <a:srgbClr val="3333CC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3" y="1428737"/>
            <a:ext cx="9043987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57166"/>
            <a:ext cx="8501090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err="1" smtClean="0"/>
              <a:t>Hfr</a:t>
            </a:r>
            <a:r>
              <a:rPr lang="en-IN" dirty="0" smtClean="0"/>
              <a:t> − F- Conjugation</a:t>
            </a:r>
            <a:br>
              <a:rPr lang="en-IN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/>
          <a:lstStyle/>
          <a:p>
            <a:r>
              <a:rPr lang="en-IN" dirty="0" err="1" smtClean="0"/>
              <a:t>Hfr</a:t>
            </a:r>
            <a:r>
              <a:rPr lang="en-IN" dirty="0" smtClean="0"/>
              <a:t> (High frequency </a:t>
            </a:r>
            <a:r>
              <a:rPr lang="en-IN" dirty="0" err="1" smtClean="0"/>
              <a:t>recobination</a:t>
            </a:r>
            <a:r>
              <a:rPr lang="en-IN" dirty="0" smtClean="0"/>
              <a:t>) cell.</a:t>
            </a:r>
          </a:p>
          <a:p>
            <a:r>
              <a:rPr lang="en-IN" dirty="0" smtClean="0"/>
              <a:t>F plasmid integrated with bacterial chromosome.</a:t>
            </a:r>
          </a:p>
          <a:p>
            <a:r>
              <a:rPr lang="en-IN" dirty="0" smtClean="0"/>
              <a:t> donor strains with integrated F plasmid can transfer chromosomal genes to recipients with high efficiency.</a:t>
            </a:r>
          </a:p>
          <a:p>
            <a:pPr>
              <a:buNone/>
            </a:pPr>
            <a:endParaRPr lang="en-IN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785794"/>
            <a:ext cx="8999537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en-IN" dirty="0" smtClean="0"/>
              <a:t>F’ − F- Conjugation 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928670"/>
            <a:ext cx="8786874" cy="5643601"/>
          </a:xfrm>
        </p:spPr>
        <p:txBody>
          <a:bodyPr/>
          <a:lstStyle/>
          <a:p>
            <a:r>
              <a:rPr lang="en-IN" dirty="0" smtClean="0"/>
              <a:t>F’ Plasmid: Integrated F- plasmid in </a:t>
            </a:r>
            <a:r>
              <a:rPr lang="en-IN" dirty="0" err="1" smtClean="0"/>
              <a:t>Hfr</a:t>
            </a:r>
            <a:r>
              <a:rPr lang="en-IN" dirty="0" smtClean="0"/>
              <a:t> strains can sometimes excised from bacterial chromosome.</a:t>
            </a:r>
          </a:p>
          <a:p>
            <a:r>
              <a:rPr lang="en-IN" dirty="0" smtClean="0"/>
              <a:t>In rare case excision occurs by recombination involving insertion sequence or other genes on bacterial chromosome to become integrated into hybrid F plasmid.</a:t>
            </a:r>
          </a:p>
          <a:p>
            <a:r>
              <a:rPr lang="en-IN" dirty="0" smtClean="0"/>
              <a:t>Due to error in excision of F plasmid from </a:t>
            </a:r>
            <a:r>
              <a:rPr lang="en-IN" dirty="0" err="1" smtClean="0"/>
              <a:t>Hfr</a:t>
            </a:r>
            <a:r>
              <a:rPr lang="en-IN" dirty="0" smtClean="0"/>
              <a:t> the chromosomal gene of donor </a:t>
            </a:r>
            <a:r>
              <a:rPr lang="en-IN" smtClean="0"/>
              <a:t>is picked up.</a:t>
            </a:r>
            <a:endParaRPr lang="en-IN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8929718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428604"/>
            <a:ext cx="7500990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Examples of bacterial conjugation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500726"/>
          </a:xfrm>
        </p:spPr>
        <p:txBody>
          <a:bodyPr>
            <a:normAutofit fontScale="92500" lnSpcReduction="20000"/>
          </a:bodyPr>
          <a:lstStyle/>
          <a:p>
            <a:r>
              <a:rPr lang="en-US" i="1" dirty="0" err="1" smtClean="0"/>
              <a:t>Agrobacterium</a:t>
            </a:r>
            <a:r>
              <a:rPr lang="en-US" i="1" dirty="0" smtClean="0"/>
              <a:t> </a:t>
            </a:r>
            <a:r>
              <a:rPr lang="en-US" i="1" dirty="0" err="1" smtClean="0"/>
              <a:t>tumefaciens</a:t>
            </a:r>
            <a:r>
              <a:rPr lang="en-US" dirty="0" smtClean="0"/>
              <a:t> causes crown gall tumor in plants by transferring the T DNA element, a part of the </a:t>
            </a:r>
            <a:r>
              <a:rPr lang="en-US" i="1" dirty="0" smtClean="0"/>
              <a:t>Ti </a:t>
            </a:r>
            <a:r>
              <a:rPr lang="en-US" dirty="0" smtClean="0"/>
              <a:t>(tumor-inducing) plasmid present in this bacterium, into a plant cell where the T element becomes incorporated into the plant cell’s genome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Conjugative plasmids encoding antimicrobial resistance genes are called R plasmids which are transferred through </a:t>
            </a:r>
            <a:r>
              <a:rPr lang="en-US" i="1" dirty="0" err="1" smtClean="0"/>
              <a:t>Shigella</a:t>
            </a:r>
            <a:r>
              <a:rPr lang="en-US" dirty="0" smtClean="0"/>
              <a:t> </a:t>
            </a:r>
            <a:r>
              <a:rPr lang="en-US" dirty="0" err="1" smtClean="0"/>
              <a:t>spp</a:t>
            </a:r>
            <a:r>
              <a:rPr lang="en-US" dirty="0" smtClean="0"/>
              <a:t> that might result in a widespread outbreak of antibiotic-resistant </a:t>
            </a:r>
            <a:r>
              <a:rPr lang="en-US" i="1" dirty="0" err="1" smtClean="0"/>
              <a:t>Shigella</a:t>
            </a:r>
            <a:r>
              <a:rPr lang="en-US" dirty="0" smtClean="0"/>
              <a:t>-mediated dysentery.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Conjugation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Conjugation is the transfer of genetic material between donor bacteria to recipient bacteria through direct cell to cell contact, or through a bridge-like connection between the two cells.</a:t>
            </a:r>
          </a:p>
          <a:p>
            <a:r>
              <a:rPr lang="en-US" dirty="0" smtClean="0"/>
              <a:t>Conjugation experiment performed by Joshua </a:t>
            </a:r>
            <a:r>
              <a:rPr lang="en-US" b="1" dirty="0" smtClean="0"/>
              <a:t>Lederberg</a:t>
            </a:r>
            <a:r>
              <a:rPr lang="en-US" dirty="0" smtClean="0"/>
              <a:t> and Edward </a:t>
            </a:r>
            <a:r>
              <a:rPr lang="en-US" b="1" dirty="0" smtClean="0"/>
              <a:t>Tatum</a:t>
            </a:r>
            <a:r>
              <a:rPr lang="en-US" dirty="0" smtClean="0"/>
              <a:t> in 1946.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en-IN" b="1" dirty="0" smtClean="0"/>
              <a:t>Conjugation</a:t>
            </a:r>
            <a:r>
              <a:rPr lang="en-IN" dirty="0" smtClean="0"/>
              <a:t/>
            </a:r>
            <a:br>
              <a:rPr lang="en-IN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/>
          <a:lstStyle/>
          <a:p>
            <a:r>
              <a:rPr lang="en-IN" dirty="0" smtClean="0"/>
              <a:t>Donor bacteria posses fertility plasmids or sex plasmids that are self transmissible.</a:t>
            </a:r>
          </a:p>
          <a:p>
            <a:r>
              <a:rPr lang="en-IN" dirty="0" smtClean="0"/>
              <a:t>They exist both  gram positive and gram negative bacteria.</a:t>
            </a:r>
          </a:p>
          <a:p>
            <a:r>
              <a:rPr lang="en-IN" dirty="0" smtClean="0"/>
              <a:t>F-plasmid are transferred with strains of same species.</a:t>
            </a:r>
          </a:p>
          <a:p>
            <a:r>
              <a:rPr lang="en-IN" dirty="0" smtClean="0"/>
              <a:t>A recipient cell that has received DNA as a result of conjugation is called transconjugant.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Promiscuous plasmid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Generally plasmid transfer is </a:t>
            </a:r>
            <a:r>
              <a:rPr lang="en-IN" dirty="0" err="1" smtClean="0"/>
              <a:t>intraspecific</a:t>
            </a:r>
            <a:r>
              <a:rPr lang="en-IN" dirty="0" smtClean="0"/>
              <a:t>; but many plasmid transfer DNA between unrelated species called promiscuous plasmids.</a:t>
            </a:r>
          </a:p>
          <a:p>
            <a:r>
              <a:rPr lang="en-IN" dirty="0" smtClean="0"/>
              <a:t>F</a:t>
            </a:r>
            <a:r>
              <a:rPr lang="en-IN" sz="2800" dirty="0" smtClean="0"/>
              <a:t>+ − F- Conjugation</a:t>
            </a:r>
          </a:p>
          <a:p>
            <a:r>
              <a:rPr lang="en-IN" sz="2800" dirty="0" err="1" smtClean="0"/>
              <a:t>Hfr</a:t>
            </a:r>
            <a:r>
              <a:rPr lang="en-IN" sz="2800" dirty="0" smtClean="0"/>
              <a:t> − F- Conjugation</a:t>
            </a:r>
          </a:p>
          <a:p>
            <a:r>
              <a:rPr lang="en-IN" sz="2800" dirty="0" smtClean="0"/>
              <a:t>F’ − F- Conjugation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/>
              <a:t>F+ − F- Conjugation</a:t>
            </a:r>
            <a:br>
              <a:rPr lang="en-IN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572164"/>
          </a:xfrm>
        </p:spPr>
        <p:txBody>
          <a:bodyPr>
            <a:normAutofit fontScale="92500" lnSpcReduction="20000"/>
          </a:bodyPr>
          <a:lstStyle/>
          <a:p>
            <a:r>
              <a:rPr lang="en-IN" dirty="0" smtClean="0"/>
              <a:t>F-plasmid (f-factor) in </a:t>
            </a:r>
            <a:r>
              <a:rPr lang="en-IN" dirty="0" err="1" smtClean="0"/>
              <a:t>E.coli</a:t>
            </a:r>
            <a:r>
              <a:rPr lang="en-IN" dirty="0" smtClean="0"/>
              <a:t> (gram –</a:t>
            </a:r>
            <a:r>
              <a:rPr lang="en-IN" dirty="0" err="1" smtClean="0"/>
              <a:t>ve</a:t>
            </a:r>
            <a:r>
              <a:rPr lang="en-IN" dirty="0" smtClean="0"/>
              <a:t> bacteria).</a:t>
            </a:r>
          </a:p>
          <a:p>
            <a:r>
              <a:rPr lang="en-IN" dirty="0" err="1" smtClean="0"/>
              <a:t>E.coli</a:t>
            </a:r>
            <a:r>
              <a:rPr lang="en-IN" dirty="0" smtClean="0"/>
              <a:t> strains with </a:t>
            </a:r>
            <a:r>
              <a:rPr lang="en-IN" dirty="0" err="1" smtClean="0"/>
              <a:t>extrachromosomal</a:t>
            </a:r>
            <a:r>
              <a:rPr lang="en-IN" dirty="0" smtClean="0"/>
              <a:t> F plasmid are called F+ and act as donor.</a:t>
            </a:r>
          </a:p>
          <a:p>
            <a:r>
              <a:rPr lang="en-IN" dirty="0" smtClean="0"/>
              <a:t>Strains that lack F plasmid are F- act as </a:t>
            </a:r>
            <a:r>
              <a:rPr lang="en-IN" dirty="0" err="1" smtClean="0"/>
              <a:t>rercipient</a:t>
            </a:r>
            <a:r>
              <a:rPr lang="en-IN" dirty="0" smtClean="0"/>
              <a:t>.</a:t>
            </a:r>
          </a:p>
          <a:p>
            <a:r>
              <a:rPr lang="en-IN" dirty="0" smtClean="0"/>
              <a:t>F plasmid consist of 25 </a:t>
            </a:r>
            <a:r>
              <a:rPr lang="en-IN" dirty="0" smtClean="0">
                <a:solidFill>
                  <a:srgbClr val="FF0000"/>
                </a:solidFill>
              </a:rPr>
              <a:t>transfer genes(</a:t>
            </a:r>
            <a:r>
              <a:rPr lang="en-IN" dirty="0" err="1" smtClean="0">
                <a:solidFill>
                  <a:srgbClr val="FF0000"/>
                </a:solidFill>
              </a:rPr>
              <a:t>tra</a:t>
            </a:r>
            <a:r>
              <a:rPr lang="en-IN" dirty="0" smtClean="0">
                <a:solidFill>
                  <a:srgbClr val="FF0000"/>
                </a:solidFill>
              </a:rPr>
              <a:t>): </a:t>
            </a:r>
            <a:r>
              <a:rPr lang="en-IN" dirty="0" smtClean="0"/>
              <a:t>that function for- expression of sex </a:t>
            </a:r>
            <a:r>
              <a:rPr lang="en-IN" dirty="0" err="1" smtClean="0"/>
              <a:t>pili</a:t>
            </a:r>
            <a:r>
              <a:rPr lang="en-IN" dirty="0" smtClean="0"/>
              <a:t>, </a:t>
            </a:r>
          </a:p>
          <a:p>
            <a:pPr>
              <a:buNone/>
            </a:pPr>
            <a:r>
              <a:rPr lang="en-IN" dirty="0" smtClean="0"/>
              <a:t>                         - synthesis &amp; transfer of DNA</a:t>
            </a:r>
          </a:p>
          <a:p>
            <a:pPr>
              <a:buNone/>
            </a:pPr>
            <a:r>
              <a:rPr lang="en-IN" dirty="0"/>
              <a:t> </a:t>
            </a:r>
            <a:r>
              <a:rPr lang="en-IN" dirty="0" smtClean="0"/>
              <a:t>                      -   interference with the ability of F+ bacteria serves as recipient.</a:t>
            </a:r>
          </a:p>
          <a:p>
            <a:r>
              <a:rPr lang="en-IN" dirty="0" smtClean="0">
                <a:solidFill>
                  <a:srgbClr val="FF0000"/>
                </a:solidFill>
              </a:rPr>
              <a:t>Type IV secretion system(T4SS)</a:t>
            </a:r>
            <a:r>
              <a:rPr lang="en-IN" dirty="0" smtClean="0"/>
              <a:t> which act as a channel through which proteins or protein DNA complexes can be translocated.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pPr>
              <a:buNone/>
            </a:pPr>
            <a:r>
              <a:rPr lang="en-IN" dirty="0" smtClean="0"/>
              <a:t>                           (</a:t>
            </a:r>
            <a:r>
              <a:rPr lang="en-IN" dirty="0" err="1" smtClean="0"/>
              <a:t>tra</a:t>
            </a:r>
            <a:r>
              <a:rPr lang="en-IN" dirty="0" smtClean="0"/>
              <a:t>) genes</a:t>
            </a:r>
          </a:p>
          <a:p>
            <a:pPr>
              <a:buNone/>
            </a:pPr>
            <a:r>
              <a:rPr lang="en-IN" dirty="0"/>
              <a:t> </a:t>
            </a:r>
            <a:r>
              <a:rPr lang="en-IN" dirty="0" smtClean="0"/>
              <a:t>  </a:t>
            </a:r>
          </a:p>
          <a:p>
            <a:pPr>
              <a:buNone/>
            </a:pPr>
            <a:endParaRPr lang="en-IN" dirty="0"/>
          </a:p>
          <a:p>
            <a:pPr>
              <a:buNone/>
            </a:pPr>
            <a:r>
              <a:rPr lang="en-IN" dirty="0" smtClean="0"/>
              <a:t>           (</a:t>
            </a:r>
            <a:r>
              <a:rPr lang="en-IN" dirty="0" err="1" smtClean="0"/>
              <a:t>Mpf</a:t>
            </a:r>
            <a:r>
              <a:rPr lang="en-IN" dirty="0" smtClean="0"/>
              <a:t>)                           (</a:t>
            </a:r>
            <a:r>
              <a:rPr lang="en-IN" dirty="0" err="1" smtClean="0"/>
              <a:t>Dtr</a:t>
            </a:r>
            <a:r>
              <a:rPr lang="en-IN" dirty="0" smtClean="0"/>
              <a:t>)</a:t>
            </a:r>
          </a:p>
          <a:p>
            <a:pPr>
              <a:buNone/>
            </a:pPr>
            <a:r>
              <a:rPr lang="en-IN" sz="2400" dirty="0" smtClean="0"/>
              <a:t>Mating pair formation gene          DNA transfer gene (plasmid)</a:t>
            </a:r>
            <a:endParaRPr lang="en-US" sz="2400" dirty="0"/>
          </a:p>
        </p:txBody>
      </p:sp>
      <p:cxnSp>
        <p:nvCxnSpPr>
          <p:cNvPr id="10" name="Straight Arrow Connector 9"/>
          <p:cNvCxnSpPr/>
          <p:nvPr/>
        </p:nvCxnSpPr>
        <p:spPr>
          <a:xfrm rot="5400000">
            <a:off x="2178827" y="1393017"/>
            <a:ext cx="1071570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16200000" flipH="1">
            <a:off x="4321967" y="1535893"/>
            <a:ext cx="1214446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en-IN" b="1" dirty="0" smtClean="0"/>
              <a:t>Steps of conjugation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85794"/>
            <a:ext cx="9144000" cy="6072206"/>
          </a:xfrm>
        </p:spPr>
        <p:txBody>
          <a:bodyPr>
            <a:noAutofit/>
          </a:bodyPr>
          <a:lstStyle/>
          <a:p>
            <a:r>
              <a:rPr lang="en-IN" sz="2800" dirty="0" smtClean="0"/>
              <a:t>Sex </a:t>
            </a:r>
            <a:r>
              <a:rPr lang="en-IN" sz="2800" dirty="0" err="1" smtClean="0"/>
              <a:t>pilus</a:t>
            </a:r>
            <a:r>
              <a:rPr lang="en-IN" sz="2800" dirty="0" smtClean="0"/>
              <a:t> is used to establish contact between the F+ and F- cells.</a:t>
            </a:r>
          </a:p>
          <a:p>
            <a:r>
              <a:rPr lang="en-IN" sz="2800" dirty="0" smtClean="0"/>
              <a:t>The F+ cell prepare for DNA transfer by assembling a T4SS.</a:t>
            </a:r>
          </a:p>
          <a:p>
            <a:r>
              <a:rPr lang="en-IN" sz="2800" dirty="0" err="1" smtClean="0"/>
              <a:t>Dtr</a:t>
            </a:r>
            <a:r>
              <a:rPr lang="en-IN" sz="2800" dirty="0" smtClean="0"/>
              <a:t> genes encode proteins that  bind to the plasmid DNA at the origin of transfer, </a:t>
            </a:r>
            <a:r>
              <a:rPr lang="en-IN" sz="2800" dirty="0" err="1" smtClean="0"/>
              <a:t>oriT</a:t>
            </a:r>
            <a:r>
              <a:rPr lang="en-IN" sz="2800" dirty="0" smtClean="0"/>
              <a:t>, forming a complex called </a:t>
            </a:r>
            <a:r>
              <a:rPr lang="en-IN" sz="2800" dirty="0" err="1" smtClean="0"/>
              <a:t>relaxosome</a:t>
            </a:r>
            <a:r>
              <a:rPr lang="en-IN" sz="2800" dirty="0" smtClean="0"/>
              <a:t>.</a:t>
            </a:r>
          </a:p>
          <a:p>
            <a:r>
              <a:rPr lang="en-IN" sz="2800" dirty="0" smtClean="0"/>
              <a:t>Key catalytic component of the </a:t>
            </a:r>
            <a:r>
              <a:rPr lang="en-IN" sz="2800" dirty="0" err="1" smtClean="0"/>
              <a:t>relaxosome</a:t>
            </a:r>
            <a:r>
              <a:rPr lang="en-IN" sz="2800" dirty="0" smtClean="0"/>
              <a:t> is the enzyme </a:t>
            </a:r>
            <a:r>
              <a:rPr lang="en-IN" sz="2800" dirty="0" err="1" smtClean="0"/>
              <a:t>relaxase</a:t>
            </a:r>
            <a:r>
              <a:rPr lang="en-IN" sz="2800" dirty="0" smtClean="0"/>
              <a:t>.</a:t>
            </a:r>
          </a:p>
          <a:p>
            <a:r>
              <a:rPr lang="en-IN" sz="2800" dirty="0" smtClean="0"/>
              <a:t>This enzyme produces a nick with in the </a:t>
            </a:r>
            <a:r>
              <a:rPr lang="en-IN" sz="2800" dirty="0" err="1" smtClean="0"/>
              <a:t>oriT</a:t>
            </a:r>
            <a:r>
              <a:rPr lang="en-IN" sz="2800" dirty="0" smtClean="0"/>
              <a:t> and becomes transiently attached to the 5’end of the </a:t>
            </a:r>
            <a:r>
              <a:rPr lang="en-IN" sz="2800" dirty="0" err="1" smtClean="0"/>
              <a:t>ssDNA</a:t>
            </a:r>
            <a:r>
              <a:rPr lang="en-IN" sz="2800" dirty="0" smtClean="0"/>
              <a:t> .</a:t>
            </a:r>
          </a:p>
          <a:p>
            <a:r>
              <a:rPr lang="en-IN" sz="2800" dirty="0" smtClean="0"/>
              <a:t>One strand of the plasmid DNA in the 5’ to 3’ direction from donor to recipient .</a:t>
            </a:r>
          </a:p>
          <a:p>
            <a:pPr>
              <a:buNone/>
            </a:pPr>
            <a:r>
              <a:rPr lang="en-IN" sz="2800" dirty="0" smtClean="0"/>
              <a:t>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ocess of Bacterial Conjuga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0"/>
            <a:ext cx="571504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>
            <a:normAutofit/>
          </a:bodyPr>
          <a:lstStyle/>
          <a:p>
            <a:r>
              <a:rPr lang="en-IN" dirty="0" smtClean="0"/>
              <a:t>F+ − F- Conjugation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857233"/>
            <a:ext cx="7072362" cy="60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7411</TotalTime>
  <Words>469</Words>
  <Application>Microsoft Office PowerPoint</Application>
  <PresentationFormat>On-screen Show (4:3)</PresentationFormat>
  <Paragraphs>49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Conjugation</vt:lpstr>
      <vt:lpstr>Conjugation</vt:lpstr>
      <vt:lpstr>Conjugation </vt:lpstr>
      <vt:lpstr>Promiscuous plasmid</vt:lpstr>
      <vt:lpstr>F+ − F- Conjugation </vt:lpstr>
      <vt:lpstr>Slide 6</vt:lpstr>
      <vt:lpstr>Steps of conjugation</vt:lpstr>
      <vt:lpstr>Slide 8</vt:lpstr>
      <vt:lpstr>F+ − F- Conjugation</vt:lpstr>
      <vt:lpstr>Slide 10</vt:lpstr>
      <vt:lpstr>Slide 11</vt:lpstr>
      <vt:lpstr>Hfr − F- Conjugation </vt:lpstr>
      <vt:lpstr>Slide 13</vt:lpstr>
      <vt:lpstr>F’ − F- Conjugation   </vt:lpstr>
      <vt:lpstr>Slide 15</vt:lpstr>
      <vt:lpstr>Slide 16</vt:lpstr>
      <vt:lpstr>Examples of bacterial conjugation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Conjugation</dc:title>
  <dc:creator>HP</dc:creator>
  <cp:lastModifiedBy>HP</cp:lastModifiedBy>
  <cp:revision>56</cp:revision>
  <dcterms:created xsi:type="dcterms:W3CDTF">2023-10-19T16:40:32Z</dcterms:created>
  <dcterms:modified xsi:type="dcterms:W3CDTF">2025-09-09T07:18:19Z</dcterms:modified>
</cp:coreProperties>
</file>