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71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72" r:id="rId17"/>
    <p:sldId id="269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BFD80-D948-4765-975E-53EF9475700E}" type="datetimeFigureOut">
              <a:rPr lang="en-US" smtClean="0"/>
              <a:pPr/>
              <a:t>10/15/2023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ED1CD-F8C3-4F82-B477-85D0DEDE8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Transduction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0618" cy="4397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Abortive transduction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donor DNA fragment (</a:t>
            </a:r>
            <a:r>
              <a:rPr lang="en-US" dirty="0" err="1" smtClean="0"/>
              <a:t>exogenote</a:t>
            </a:r>
            <a:r>
              <a:rPr lang="en-US" dirty="0" smtClean="0"/>
              <a:t>) does not integrate with (</a:t>
            </a:r>
            <a:r>
              <a:rPr lang="en-US" dirty="0" err="1" smtClean="0"/>
              <a:t>endogenote</a:t>
            </a:r>
            <a:r>
              <a:rPr lang="en-US" dirty="0" smtClean="0"/>
              <a:t>) and also not replicate.</a:t>
            </a:r>
          </a:p>
          <a:p>
            <a:r>
              <a:rPr lang="en-US" dirty="0" smtClean="0"/>
              <a:t>Only one bacterium contain </a:t>
            </a:r>
            <a:r>
              <a:rPr lang="en-US" dirty="0" err="1" smtClean="0"/>
              <a:t>exogenote</a:t>
            </a:r>
            <a:r>
              <a:rPr lang="en-US" dirty="0" smtClean="0"/>
              <a:t> and other bacterium is like parent among the progeny.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Specialized Transduction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en-US" dirty="0" smtClean="0"/>
              <a:t>A DNA fragment is transferred from one bacterium to another by a temperate </a:t>
            </a:r>
            <a:r>
              <a:rPr lang="en-US" dirty="0" err="1" smtClean="0"/>
              <a:t>bacteriophage</a:t>
            </a:r>
            <a:r>
              <a:rPr lang="en-US" dirty="0" smtClean="0"/>
              <a:t> (</a:t>
            </a:r>
            <a:r>
              <a:rPr lang="en-US" dirty="0" err="1" smtClean="0"/>
              <a:t>Lysogenic</a:t>
            </a:r>
            <a:r>
              <a:rPr lang="en-US" dirty="0" smtClean="0"/>
              <a:t>) which carry donor DNA along with phage genome due to an error.</a:t>
            </a:r>
          </a:p>
          <a:p>
            <a:r>
              <a:rPr lang="en-US" dirty="0" smtClean="0"/>
              <a:t>In specialized transduction phage insert in genome at donor at specific site and perform site </a:t>
            </a:r>
            <a:r>
              <a:rPr lang="en-US" smtClean="0"/>
              <a:t>specific recombination.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dirty="0" smtClean="0"/>
              <a:t>Specialized </a:t>
            </a:r>
            <a:r>
              <a:rPr lang="en-IN" dirty="0" err="1" smtClean="0"/>
              <a:t>transducing</a:t>
            </a:r>
            <a:r>
              <a:rPr lang="en-IN" dirty="0" smtClean="0"/>
              <a:t> phage are formed only when </a:t>
            </a:r>
            <a:r>
              <a:rPr lang="en-IN" dirty="0" err="1" smtClean="0"/>
              <a:t>lysogenic</a:t>
            </a:r>
            <a:r>
              <a:rPr lang="en-IN" dirty="0" smtClean="0"/>
              <a:t> donor bacteria enter the </a:t>
            </a:r>
            <a:r>
              <a:rPr lang="en-IN" dirty="0" err="1" smtClean="0"/>
              <a:t>lytic</a:t>
            </a:r>
            <a:r>
              <a:rPr lang="en-IN" dirty="0" smtClean="0"/>
              <a:t> cycle and release phage progeny.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dirty="0" smtClean="0"/>
              <a:t>The only bacterial genes that can be </a:t>
            </a:r>
            <a:r>
              <a:rPr lang="en-IN" dirty="0" err="1" smtClean="0"/>
              <a:t>transduced</a:t>
            </a:r>
            <a:r>
              <a:rPr lang="en-IN" dirty="0" smtClean="0"/>
              <a:t> are those very near the site at which the </a:t>
            </a:r>
            <a:r>
              <a:rPr lang="en-IN" dirty="0" err="1" smtClean="0"/>
              <a:t>prophage</a:t>
            </a:r>
            <a:r>
              <a:rPr lang="en-IN" dirty="0" smtClean="0"/>
              <a:t> is integrated.</a:t>
            </a:r>
          </a:p>
          <a:p>
            <a:r>
              <a:rPr lang="en-IN" dirty="0" err="1" smtClean="0"/>
              <a:t>eg</a:t>
            </a:r>
            <a:r>
              <a:rPr lang="en-IN" dirty="0" smtClean="0"/>
              <a:t>:  The only site at which lambda (</a:t>
            </a:r>
            <a:r>
              <a:rPr lang="el-GR" dirty="0" smtClean="0"/>
              <a:t>λ</a:t>
            </a:r>
            <a:r>
              <a:rPr lang="en-IN" dirty="0" smtClean="0"/>
              <a:t>) phage integrates into the host chromosome is between the genes for </a:t>
            </a:r>
            <a:r>
              <a:rPr lang="en-IN" dirty="0" err="1" smtClean="0"/>
              <a:t>galactose</a:t>
            </a:r>
            <a:r>
              <a:rPr lang="en-IN" dirty="0" smtClean="0"/>
              <a:t> fermentation(gal) and biotin synthesis(bio</a:t>
            </a:r>
            <a:r>
              <a:rPr lang="en-IN" dirty="0" smtClean="0"/>
              <a:t>).</a:t>
            </a:r>
          </a:p>
          <a:p>
            <a:r>
              <a:rPr lang="en-IN" dirty="0" smtClean="0"/>
              <a:t>So, if the </a:t>
            </a:r>
            <a:r>
              <a:rPr lang="en-IN" dirty="0" err="1" smtClean="0"/>
              <a:t>prophage</a:t>
            </a:r>
            <a:r>
              <a:rPr lang="en-IN" dirty="0" smtClean="0"/>
              <a:t> disintegrates abnormally from the host chromosome, only the gal or bio genes could be </a:t>
            </a:r>
            <a:r>
              <a:rPr lang="en-IN" dirty="0" err="1" smtClean="0"/>
              <a:t>transduced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dowload images\IMG_20231016_1242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3" y="214290"/>
            <a:ext cx="8943975" cy="6500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dowload images\IMG_20231016_1242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0"/>
            <a:ext cx="90201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214314"/>
          </a:xfrm>
        </p:spPr>
        <p:txBody>
          <a:bodyPr>
            <a:normAutofit fontScale="90000"/>
          </a:bodyPr>
          <a:lstStyle/>
          <a:p>
            <a:r>
              <a:rPr lang="en-IN" sz="4000" dirty="0" smtClean="0"/>
              <a:t>Aberrant excision leading to production of </a:t>
            </a:r>
            <a:r>
              <a:rPr lang="el-GR" sz="4000" dirty="0" smtClean="0"/>
              <a:t>λ</a:t>
            </a:r>
            <a:r>
              <a:rPr lang="en-IN" sz="4000" dirty="0" err="1" smtClean="0"/>
              <a:t>dgal</a:t>
            </a:r>
            <a:r>
              <a:rPr lang="en-IN" sz="4000" dirty="0" smtClean="0"/>
              <a:t> and</a:t>
            </a:r>
            <a:r>
              <a:rPr lang="el-GR" sz="4000" dirty="0" smtClean="0"/>
              <a:t> </a:t>
            </a:r>
            <a:r>
              <a:rPr lang="el-GR" sz="4000" dirty="0" smtClean="0"/>
              <a:t>λ</a:t>
            </a:r>
            <a:r>
              <a:rPr lang="en-IN" sz="4000" dirty="0" err="1" smtClean="0"/>
              <a:t>pbio</a:t>
            </a:r>
            <a:r>
              <a:rPr lang="en-IN" sz="4000" dirty="0" smtClean="0"/>
              <a:t> phage</a:t>
            </a:r>
            <a:r>
              <a:rPr lang="en-IN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dowload images\IMG_20231016_124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dowload images\IMG_20231016_124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306"/>
            <a:ext cx="9143999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dowload images\IMG_20231016_124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3999" cy="571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Discovered by </a:t>
            </a:r>
            <a:r>
              <a:rPr lang="en-US" b="1" dirty="0" smtClean="0"/>
              <a:t>Lederberg and </a:t>
            </a:r>
            <a:r>
              <a:rPr lang="en-US" b="1" dirty="0" err="1" smtClean="0"/>
              <a:t>Zinder</a:t>
            </a:r>
            <a:r>
              <a:rPr lang="en-US" b="1" dirty="0" smtClean="0"/>
              <a:t> in 1951</a:t>
            </a:r>
            <a:r>
              <a:rPr lang="en-US" dirty="0" smtClean="0"/>
              <a:t>in </a:t>
            </a:r>
            <a:r>
              <a:rPr lang="en-US" b="1" i="1" dirty="0" smtClean="0">
                <a:solidFill>
                  <a:srgbClr val="FF0000"/>
                </a:solidFill>
              </a:rPr>
              <a:t>Salmonella typhimurium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transduction, bacteriophages function as vector to transfer DNA  from donor bacteria into recipient bacteria.</a:t>
            </a:r>
          </a:p>
          <a:p>
            <a:r>
              <a:rPr lang="en-US" dirty="0" smtClean="0"/>
              <a:t>Two kinds of Transduction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1. Generalized Transduction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2. Specialized Transduction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2500330"/>
          </a:xfrm>
        </p:spPr>
        <p:txBody>
          <a:bodyPr/>
          <a:lstStyle/>
          <a:p>
            <a:r>
              <a:rPr lang="en-IN" dirty="0" err="1" smtClean="0"/>
              <a:t>Bacteriophage</a:t>
            </a:r>
            <a:r>
              <a:rPr lang="en-IN" dirty="0" smtClean="0"/>
              <a:t> : virus that infects and replicate with in a bacterium.</a:t>
            </a:r>
          </a:p>
          <a:p>
            <a:r>
              <a:rPr lang="en-IN" dirty="0" err="1" smtClean="0"/>
              <a:t>Bacteriophage</a:t>
            </a:r>
            <a:r>
              <a:rPr lang="en-IN" dirty="0" smtClean="0"/>
              <a:t>-              1. Temperate</a:t>
            </a:r>
          </a:p>
          <a:p>
            <a:pPr>
              <a:buNone/>
            </a:pPr>
            <a:r>
              <a:rPr lang="en-IN" dirty="0" smtClean="0"/>
              <a:t> </a:t>
            </a:r>
            <a:r>
              <a:rPr lang="en-IN" dirty="0" smtClean="0"/>
              <a:t>                                             2. Virulent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9" name="Picture 3" descr="C:\Users\HP\Desktop\dowload images\images (85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7430"/>
            <a:ext cx="4276725" cy="43195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0085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Bacteriophage</a:t>
            </a:r>
            <a:r>
              <a:rPr lang="en-US" dirty="0" smtClean="0"/>
              <a:t>: virus that infects and replicate with in a bacterium.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Virulent Phage</a:t>
            </a:r>
            <a:r>
              <a:rPr lang="en-US" dirty="0" smtClean="0"/>
              <a:t>: Follow </a:t>
            </a:r>
            <a:r>
              <a:rPr lang="en-US" b="1" dirty="0" err="1" smtClean="0"/>
              <a:t>Lyctic</a:t>
            </a:r>
            <a:r>
              <a:rPr lang="en-US" b="1" dirty="0" smtClean="0"/>
              <a:t> cycle</a:t>
            </a:r>
            <a:r>
              <a:rPr lang="en-US" dirty="0" smtClean="0"/>
              <a:t>. Capable of causing bacterial infection and eventually destruction and death of bacterial cell.</a:t>
            </a:r>
          </a:p>
          <a:p>
            <a:pPr marL="514350" indent="-514350">
              <a:buNone/>
            </a:pPr>
            <a:r>
              <a:rPr lang="en-US" dirty="0" smtClean="0"/>
              <a:t>       </a:t>
            </a:r>
            <a:r>
              <a:rPr lang="en-US" dirty="0" err="1" smtClean="0"/>
              <a:t>eg</a:t>
            </a:r>
            <a:r>
              <a:rPr lang="en-US" dirty="0" smtClean="0"/>
              <a:t>. T4 phage</a:t>
            </a:r>
          </a:p>
          <a:p>
            <a:pPr marL="514350" indent="-514350">
              <a:buNone/>
            </a:pPr>
            <a:r>
              <a:rPr lang="en-US" dirty="0" smtClean="0"/>
              <a:t>2. </a:t>
            </a:r>
            <a:r>
              <a:rPr lang="en-US" b="1" dirty="0" smtClean="0"/>
              <a:t>Temperate Phage: </a:t>
            </a:r>
            <a:r>
              <a:rPr lang="en-US" dirty="0" smtClean="0"/>
              <a:t>Phage DNA incorporated into bacterial DNA and replicate </a:t>
            </a:r>
            <a:r>
              <a:rPr lang="en-US" b="1" dirty="0" err="1" smtClean="0"/>
              <a:t>Lysogenic</a:t>
            </a:r>
            <a:r>
              <a:rPr lang="en-US" b="1" dirty="0" smtClean="0"/>
              <a:t> </a:t>
            </a:r>
            <a:r>
              <a:rPr lang="en-US" dirty="0" smtClean="0"/>
              <a:t>and after some time become virulent cause </a:t>
            </a:r>
            <a:r>
              <a:rPr lang="en-US" dirty="0" err="1" smtClean="0"/>
              <a:t>lysis</a:t>
            </a:r>
            <a:r>
              <a:rPr lang="en-US" dirty="0" smtClean="0"/>
              <a:t>.</a:t>
            </a:r>
            <a:endParaRPr lang="en-US" b="1" dirty="0" smtClean="0"/>
          </a:p>
          <a:p>
            <a:pPr marL="514350" indent="-514350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dowload images\Diagram-of-the-bacteriophages-life-cycle-Both-of-the-lytic-and-lysogenic-life-cycl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Generalized Transduction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Generalized transduction a DNA fragment is transferred from one bacterium to another by a </a:t>
            </a:r>
            <a:r>
              <a:rPr lang="en-US" dirty="0" err="1" smtClean="0"/>
              <a:t>lytic</a:t>
            </a:r>
            <a:r>
              <a:rPr lang="en-US" dirty="0" smtClean="0"/>
              <a:t> phage which carry donor bacterial DNA due to an error.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dowload images\IMG_20231012_1629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1500198"/>
          </a:xfrm>
        </p:spPr>
        <p:txBody>
          <a:bodyPr/>
          <a:lstStyle/>
          <a:p>
            <a:r>
              <a:rPr lang="en-US" dirty="0" smtClean="0"/>
              <a:t>Generalized Transduction may be </a:t>
            </a:r>
            <a:r>
              <a:rPr lang="en-US" dirty="0" smtClean="0">
                <a:solidFill>
                  <a:srgbClr val="FF0000"/>
                </a:solidFill>
              </a:rPr>
              <a:t>abortive or complete.</a:t>
            </a: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HP\Desktop\dowload images\IMG_20231012_1631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7"/>
            <a:ext cx="6786610" cy="5072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58006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Complete Transduction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929718" cy="5054617"/>
          </a:xfrm>
        </p:spPr>
        <p:txBody>
          <a:bodyPr/>
          <a:lstStyle/>
          <a:p>
            <a:r>
              <a:rPr lang="en-IN" dirty="0" smtClean="0"/>
              <a:t>The DNA remains double-stranded during transfer and both strands are integrated into the </a:t>
            </a:r>
            <a:r>
              <a:rPr lang="en-IN" dirty="0" err="1" smtClean="0"/>
              <a:t>endogenote</a:t>
            </a:r>
            <a:r>
              <a:rPr lang="en-IN" dirty="0" smtClean="0"/>
              <a:t>. </a:t>
            </a:r>
            <a:endParaRPr lang="en-US" dirty="0" smtClean="0"/>
          </a:p>
          <a:p>
            <a:r>
              <a:rPr lang="en-US" dirty="0" smtClean="0"/>
              <a:t>Frequency of Abortive transduction is greater than complete transduction.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380</Words>
  <Application>Microsoft Office PowerPoint</Application>
  <PresentationFormat>On-screen Show (4:3)</PresentationFormat>
  <Paragraphs>32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Transduction</vt:lpstr>
      <vt:lpstr>Transduction</vt:lpstr>
      <vt:lpstr>Slide 3</vt:lpstr>
      <vt:lpstr>Slide 4</vt:lpstr>
      <vt:lpstr>Slide 5</vt:lpstr>
      <vt:lpstr>Generalized Transduction</vt:lpstr>
      <vt:lpstr>Slide 7</vt:lpstr>
      <vt:lpstr>Slide 8</vt:lpstr>
      <vt:lpstr>Complete Transduction</vt:lpstr>
      <vt:lpstr>Abortive transduction</vt:lpstr>
      <vt:lpstr>Specialized Transduction</vt:lpstr>
      <vt:lpstr>Slide 12</vt:lpstr>
      <vt:lpstr>Slide 13</vt:lpstr>
      <vt:lpstr>Slide 14</vt:lpstr>
      <vt:lpstr>Slide 15</vt:lpstr>
      <vt:lpstr>Aberrant excision leading to production of λdgal and λpbio phage.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Transduction</dc:title>
  <dc:creator>HP</dc:creator>
  <cp:lastModifiedBy>HP</cp:lastModifiedBy>
  <cp:revision>43</cp:revision>
  <dcterms:created xsi:type="dcterms:W3CDTF">2023-10-09T11:22:33Z</dcterms:created>
  <dcterms:modified xsi:type="dcterms:W3CDTF">2023-10-16T10:10:18Z</dcterms:modified>
</cp:coreProperties>
</file>