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3" r:id="rId12"/>
    <p:sldId id="266" r:id="rId13"/>
    <p:sldId id="267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6D619-64E0-4EDE-A656-CD983650E1D0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EADDA-0961-4FC6-A286-C6B1A77D5CC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EADDA-0961-4FC6-A286-C6B1A77D5CC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871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584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2601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865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8836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085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07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652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521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081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993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608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52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301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91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096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38476-8794-4BA9-89BF-A54CE0A7F669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8287B9A-87EE-4960-9FE6-E45B400D9B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5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3" y="908720"/>
            <a:ext cx="6417762" cy="1296144"/>
          </a:xfrm>
        </p:spPr>
        <p:txBody>
          <a:bodyPr>
            <a:normAutofit fontScale="90000"/>
          </a:bodyPr>
          <a:lstStyle/>
          <a:p>
            <a:r>
              <a:rPr lang="en-IN" sz="6000" b="1" dirty="0">
                <a:solidFill>
                  <a:srgbClr val="7030A0"/>
                </a:solidFill>
              </a:rPr>
              <a:t>ARCHAEBACTERIA</a:t>
            </a:r>
            <a:endParaRPr lang="en-US" sz="6000" b="1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12DFDB-5FDD-DF09-33AC-10CDC0DEBA50}"/>
              </a:ext>
            </a:extLst>
          </p:cNvPr>
          <p:cNvSpPr txBox="1"/>
          <p:nvPr/>
        </p:nvSpPr>
        <p:spPr>
          <a:xfrm>
            <a:off x="2339752" y="4149080"/>
            <a:ext cx="5184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By </a:t>
            </a:r>
          </a:p>
          <a:p>
            <a:pPr algn="ctr"/>
            <a:r>
              <a:rPr lang="en-IN" b="1" dirty="0"/>
              <a:t> Savita Chandrawanshi</a:t>
            </a:r>
          </a:p>
          <a:p>
            <a:pPr algn="ctr"/>
            <a:r>
              <a:rPr lang="en-IN" b="1" dirty="0"/>
              <a:t>Asstt. Professor, Department of Microbiology</a:t>
            </a:r>
          </a:p>
          <a:p>
            <a:pPr algn="ctr"/>
            <a:r>
              <a:rPr lang="en-IN" b="1" dirty="0"/>
              <a:t>Govt. Digvijay Autonomous PG College, </a:t>
            </a:r>
            <a:r>
              <a:rPr lang="en-IN" b="1" dirty="0" err="1"/>
              <a:t>Rajnandgaon.C.G</a:t>
            </a:r>
            <a:r>
              <a:rPr lang="en-IN" b="1" dirty="0"/>
              <a:t>.</a:t>
            </a:r>
            <a:endParaRPr lang="en-US" b="1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928670"/>
            <a:ext cx="8572559" cy="528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Pictures\Screenshots\IMG_20230816_235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0"/>
            <a:ext cx="6786610" cy="2647950"/>
          </a:xfrm>
          <a:prstGeom prst="rect">
            <a:avLst/>
          </a:prstGeom>
          <a:noFill/>
        </p:spPr>
      </p:pic>
      <p:pic>
        <p:nvPicPr>
          <p:cNvPr id="3075" name="Picture 3" descr="C:\Users\HP\Pictures\Screenshots\IMG_20230816_2350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214686"/>
            <a:ext cx="7572428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Major groups of </a:t>
            </a:r>
            <a:r>
              <a:rPr lang="en-IN" dirty="0" err="1"/>
              <a:t>archaebacteria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 err="1"/>
              <a:t>Methanogens</a:t>
            </a:r>
            <a:endParaRPr lang="en-IN" b="1" dirty="0"/>
          </a:p>
          <a:p>
            <a:r>
              <a:rPr lang="en-IN" b="1" dirty="0" err="1"/>
              <a:t>Halophiles</a:t>
            </a:r>
            <a:endParaRPr lang="en-IN" b="1" dirty="0"/>
          </a:p>
          <a:p>
            <a:r>
              <a:rPr lang="en-IN" b="1" dirty="0" err="1"/>
              <a:t>Thrmophiles</a:t>
            </a:r>
            <a:endParaRPr lang="en-US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err="1">
                <a:solidFill>
                  <a:schemeClr val="accent3">
                    <a:lumMod val="50000"/>
                  </a:schemeClr>
                </a:solidFill>
              </a:rPr>
              <a:t>Methanogens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 methane producing obligate anaerobes.</a:t>
            </a:r>
          </a:p>
          <a:p>
            <a:r>
              <a:rPr lang="en-IN" dirty="0"/>
              <a:t>They are widely distributed in nature such as deep sea water, sewage area.</a:t>
            </a:r>
          </a:p>
          <a:p>
            <a:r>
              <a:rPr lang="en-IN" dirty="0" err="1"/>
              <a:t>Methanogens</a:t>
            </a:r>
            <a:r>
              <a:rPr lang="en-IN" dirty="0"/>
              <a:t> obtain their energy from the use of </a:t>
            </a:r>
            <a:r>
              <a:rPr lang="en-IN" b="1" dirty="0"/>
              <a:t>carbon dioxide </a:t>
            </a:r>
            <a:r>
              <a:rPr lang="en-IN" dirty="0"/>
              <a:t>and </a:t>
            </a:r>
            <a:r>
              <a:rPr lang="en-IN" b="1" dirty="0"/>
              <a:t>hydrogen gas</a:t>
            </a:r>
            <a:r>
              <a:rPr lang="en-IN" dirty="0"/>
              <a:t>. </a:t>
            </a:r>
            <a:endParaRPr lang="en-US" dirty="0"/>
          </a:p>
          <a:p>
            <a:r>
              <a:rPr lang="en-IN" dirty="0"/>
              <a:t>They comprise the largest group of </a:t>
            </a:r>
            <a:r>
              <a:rPr lang="en-IN" dirty="0" err="1"/>
              <a:t>archaebacteria</a:t>
            </a:r>
            <a:r>
              <a:rPr lang="en-IN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err="1">
                <a:solidFill>
                  <a:srgbClr val="7030A0"/>
                </a:solidFill>
              </a:rPr>
              <a:t>Halophiles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00201"/>
            <a:ext cx="8786874" cy="3543312"/>
          </a:xfrm>
        </p:spPr>
        <p:txBody>
          <a:bodyPr/>
          <a:lstStyle/>
          <a:p>
            <a:r>
              <a:rPr lang="en-IN" dirty="0" err="1"/>
              <a:t>Halophiles</a:t>
            </a:r>
            <a:r>
              <a:rPr lang="en-IN" dirty="0"/>
              <a:t> are aerobic </a:t>
            </a:r>
            <a:r>
              <a:rPr lang="en-IN" dirty="0" err="1"/>
              <a:t>chemoorganoheterotophs</a:t>
            </a:r>
            <a:r>
              <a:rPr lang="en-IN" dirty="0"/>
              <a:t>.</a:t>
            </a:r>
          </a:p>
          <a:p>
            <a:r>
              <a:rPr lang="en-IN" dirty="0"/>
              <a:t>They thrive in very high salt concentration.</a:t>
            </a:r>
          </a:p>
          <a:p>
            <a:r>
              <a:rPr lang="en-IN" dirty="0"/>
              <a:t>Example: </a:t>
            </a:r>
            <a:r>
              <a:rPr lang="en-IN" i="1" dirty="0" err="1">
                <a:solidFill>
                  <a:srgbClr val="7030A0"/>
                </a:solidFill>
              </a:rPr>
              <a:t>Halobacterium</a:t>
            </a:r>
            <a:r>
              <a:rPr lang="en-IN" i="1" dirty="0">
                <a:solidFill>
                  <a:srgbClr val="7030A0"/>
                </a:solidFill>
              </a:rPr>
              <a:t> </a:t>
            </a:r>
            <a:r>
              <a:rPr lang="en-IN" i="1" dirty="0" err="1">
                <a:solidFill>
                  <a:srgbClr val="7030A0"/>
                </a:solidFill>
              </a:rPr>
              <a:t>salinarium</a:t>
            </a:r>
            <a:r>
              <a:rPr lang="en-IN" i="1" dirty="0"/>
              <a:t>.</a:t>
            </a:r>
          </a:p>
          <a:p>
            <a:r>
              <a:rPr lang="en-IN" dirty="0"/>
              <a:t>H. </a:t>
            </a:r>
            <a:r>
              <a:rPr lang="en-IN" dirty="0" err="1"/>
              <a:t>Salinarium</a:t>
            </a:r>
            <a:r>
              <a:rPr lang="en-IN" dirty="0"/>
              <a:t> can carry out photosynthesis without </a:t>
            </a:r>
            <a:r>
              <a:rPr lang="en-IN" dirty="0" err="1"/>
              <a:t>chlrophyll</a:t>
            </a:r>
            <a:r>
              <a:rPr lang="en-IN" dirty="0"/>
              <a:t> or </a:t>
            </a:r>
            <a:r>
              <a:rPr lang="en-IN" dirty="0" err="1"/>
              <a:t>bacteriochlorophyll</a:t>
            </a:r>
            <a:r>
              <a:rPr lang="en-IN" dirty="0"/>
              <a:t> by using </a:t>
            </a:r>
            <a:r>
              <a:rPr lang="en-IN" dirty="0" err="1"/>
              <a:t>bacteriorhodopsin</a:t>
            </a:r>
            <a:r>
              <a:rPr lang="en-IN" dirty="0"/>
              <a:t>.</a:t>
            </a:r>
          </a:p>
          <a:p>
            <a:endParaRPr lang="en-US" dirty="0"/>
          </a:p>
        </p:txBody>
      </p:sp>
      <p:pic>
        <p:nvPicPr>
          <p:cNvPr id="2050" name="Picture 2" descr="C:\Users\HP\Documents\DIGVIJAY COLLEGE\IMP ppt\MSc I SEM\download (9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1" y="4467225"/>
            <a:ext cx="3500430" cy="2390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solidFill>
                  <a:srgbClr val="0070C0"/>
                </a:solidFill>
              </a:rPr>
              <a:t>Thermophiles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 Thermophiles are heat-loving archaebacteria found near hydrothermal vents and hot springs.</a:t>
            </a:r>
          </a:p>
          <a:p>
            <a:r>
              <a:rPr lang="en-IN" dirty="0"/>
              <a:t>Optimum growth temp. 70-110 ˚C.</a:t>
            </a:r>
          </a:p>
          <a:p>
            <a:r>
              <a:rPr lang="en-IN" dirty="0"/>
              <a:t>They are gram negative and usually strict anaerobes.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ocuments\DIGVIJAY COLLEGE\IMP ppt\MSc I SEM\download (8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214422"/>
            <a:ext cx="4443439" cy="35290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ocuments\DIGVIJAY COLLEGE\IMP ppt\MSc I SEM\images (33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919163"/>
            <a:ext cx="7429552" cy="5019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solidFill>
                  <a:srgbClr val="C00000"/>
                </a:solidFill>
              </a:rPr>
              <a:t>General Characters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 Archaebacteria is a type of single celled prokaryotic organism.</a:t>
            </a:r>
          </a:p>
          <a:p>
            <a:r>
              <a:rPr lang="en-IN" dirty="0"/>
              <a:t>They belong to kingdom of Archaea.</a:t>
            </a:r>
          </a:p>
          <a:p>
            <a:r>
              <a:rPr lang="en-IN" dirty="0"/>
              <a:t>They are also known as most primitive organisms on the earth.</a:t>
            </a:r>
          </a:p>
          <a:p>
            <a:r>
              <a:rPr lang="en-IN" dirty="0"/>
              <a:t>They can survive in extreme environment  such as high salty, high temperature, and high acidic.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n-IN" dirty="0"/>
              <a:t> Archaebacteria can be gram positive or gram negative .</a:t>
            </a:r>
          </a:p>
          <a:p>
            <a:r>
              <a:rPr lang="en-IN" dirty="0"/>
              <a:t>They are spherical, rod shaped, spiral and other.</a:t>
            </a:r>
          </a:p>
          <a:p>
            <a:r>
              <a:rPr lang="en-IN" dirty="0"/>
              <a:t>They can be aerobic or anaerobic and facultative or obligate .</a:t>
            </a:r>
          </a:p>
          <a:p>
            <a:r>
              <a:rPr lang="en-IN" dirty="0"/>
              <a:t>Very similar to eubacteria ( simply bacteria).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IN" b="1" dirty="0">
                <a:solidFill>
                  <a:srgbClr val="FF0000"/>
                </a:solidFill>
              </a:rPr>
              <a:t>Cell wall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r>
              <a:rPr lang="en-IN" dirty="0"/>
              <a:t>Some </a:t>
            </a:r>
            <a:r>
              <a:rPr lang="en-IN" dirty="0" err="1"/>
              <a:t>archaebacteria</a:t>
            </a:r>
            <a:r>
              <a:rPr lang="en-IN" dirty="0"/>
              <a:t> such as </a:t>
            </a:r>
            <a:r>
              <a:rPr lang="en-IN" i="1" dirty="0" err="1"/>
              <a:t>Thermoplasma</a:t>
            </a:r>
            <a:r>
              <a:rPr lang="en-IN" dirty="0"/>
              <a:t> species lack cell wall while most others do contain cell walls.</a:t>
            </a:r>
          </a:p>
          <a:p>
            <a:r>
              <a:rPr lang="en-IN" dirty="0"/>
              <a:t>Many </a:t>
            </a:r>
            <a:r>
              <a:rPr lang="en-IN" dirty="0" err="1"/>
              <a:t>archaebacteria</a:t>
            </a:r>
            <a:r>
              <a:rPr lang="en-IN" dirty="0"/>
              <a:t> have cell walls made up of the polysaccharide </a:t>
            </a:r>
            <a:r>
              <a:rPr lang="en-IN" b="1" dirty="0" err="1"/>
              <a:t>pseudomurein</a:t>
            </a:r>
            <a:r>
              <a:rPr lang="en-IN" dirty="0"/>
              <a:t>.</a:t>
            </a:r>
          </a:p>
          <a:p>
            <a:r>
              <a:rPr lang="en-IN" dirty="0"/>
              <a:t> </a:t>
            </a:r>
            <a:r>
              <a:rPr lang="en-IN" dirty="0" err="1"/>
              <a:t>Pseudomurein</a:t>
            </a:r>
            <a:r>
              <a:rPr lang="en-IN" dirty="0"/>
              <a:t>- modified </a:t>
            </a:r>
            <a:r>
              <a:rPr lang="en-IN" dirty="0" err="1"/>
              <a:t>peptidoglycan</a:t>
            </a:r>
            <a:r>
              <a:rPr lang="en-IN" dirty="0"/>
              <a:t> lacking D-amino acids  and containing N-acetyl </a:t>
            </a:r>
            <a:r>
              <a:rPr lang="en-IN" dirty="0" err="1"/>
              <a:t>talosaminuronic</a:t>
            </a:r>
            <a:r>
              <a:rPr lang="en-IN" dirty="0"/>
              <a:t>  acid(NAT) instead of N-</a:t>
            </a:r>
            <a:r>
              <a:rPr lang="en-IN" dirty="0" err="1"/>
              <a:t>acetylmuremic</a:t>
            </a:r>
            <a:r>
              <a:rPr lang="en-IN" dirty="0"/>
              <a:t> acid(NAM) and N-</a:t>
            </a:r>
            <a:r>
              <a:rPr lang="en-IN" dirty="0" err="1"/>
              <a:t>acetylglucasamine</a:t>
            </a:r>
            <a:r>
              <a:rPr lang="en-IN" dirty="0"/>
              <a:t>; found in </a:t>
            </a:r>
            <a:r>
              <a:rPr lang="en-IN" dirty="0" err="1"/>
              <a:t>methanogenic</a:t>
            </a:r>
            <a:r>
              <a:rPr lang="en-IN" dirty="0"/>
              <a:t> bacteria.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en-IN" dirty="0"/>
              <a:t>N-</a:t>
            </a:r>
            <a:r>
              <a:rPr lang="en-IN" dirty="0" err="1"/>
              <a:t>acetyltalosaminuronic</a:t>
            </a:r>
            <a:r>
              <a:rPr lang="en-IN" dirty="0"/>
              <a:t>  acid(NAT)  and N-</a:t>
            </a:r>
            <a:r>
              <a:rPr lang="en-IN" dirty="0" err="1"/>
              <a:t>acetylglucasamine</a:t>
            </a:r>
            <a:r>
              <a:rPr lang="en-IN" dirty="0"/>
              <a:t> (NAG) which are linked to each other by </a:t>
            </a:r>
            <a:r>
              <a:rPr lang="el-GR" dirty="0"/>
              <a:t>β</a:t>
            </a:r>
            <a:r>
              <a:rPr lang="en-IN" dirty="0"/>
              <a:t>(1-3) </a:t>
            </a:r>
            <a:r>
              <a:rPr lang="en-IN" dirty="0" err="1"/>
              <a:t>glycosidic</a:t>
            </a:r>
            <a:r>
              <a:rPr lang="en-IN" dirty="0"/>
              <a:t> bond.</a:t>
            </a:r>
          </a:p>
          <a:p>
            <a:r>
              <a:rPr lang="en-IN" dirty="0"/>
              <a:t>All </a:t>
            </a:r>
            <a:r>
              <a:rPr lang="en-IN" dirty="0" err="1"/>
              <a:t>archaebacteria</a:t>
            </a:r>
            <a:r>
              <a:rPr lang="en-IN" dirty="0"/>
              <a:t> are resistant to </a:t>
            </a:r>
            <a:r>
              <a:rPr lang="en-IN" dirty="0" err="1"/>
              <a:t>lysozyme</a:t>
            </a:r>
            <a:r>
              <a:rPr lang="en-IN" dirty="0"/>
              <a:t> and beta-</a:t>
            </a:r>
            <a:r>
              <a:rPr lang="en-IN" dirty="0" err="1"/>
              <a:t>lactam</a:t>
            </a:r>
            <a:r>
              <a:rPr lang="en-IN" dirty="0"/>
              <a:t> antibiotics such as penicillin.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721523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solidFill>
                  <a:srgbClr val="FF0000"/>
                </a:solidFill>
              </a:rPr>
              <a:t>Plasma membrane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 Plasma membrane of </a:t>
            </a:r>
            <a:r>
              <a:rPr lang="en-IN" dirty="0" err="1"/>
              <a:t>archaebacteria</a:t>
            </a:r>
            <a:r>
              <a:rPr lang="en-IN" dirty="0"/>
              <a:t> made up of ether linked (-O-C-) </a:t>
            </a:r>
            <a:r>
              <a:rPr lang="en-IN" dirty="0" err="1"/>
              <a:t>phospholipid</a:t>
            </a:r>
            <a:r>
              <a:rPr lang="en-IN" dirty="0"/>
              <a:t>, while bacteria and eukaryotes plasma membrane made up of ester(-O-)linked </a:t>
            </a:r>
            <a:r>
              <a:rPr lang="en-IN" dirty="0" err="1"/>
              <a:t>phospholipid</a:t>
            </a:r>
            <a:r>
              <a:rPr lang="en-IN" dirty="0"/>
              <a:t>.</a:t>
            </a:r>
          </a:p>
          <a:p>
            <a:r>
              <a:rPr lang="en-IN" dirty="0"/>
              <a:t>Archaebacteria membrane lipids contain branched chain hydrocarbons attached to glycerol by </a:t>
            </a:r>
            <a:r>
              <a:rPr lang="en-IN" b="1" dirty="0"/>
              <a:t>ether links</a:t>
            </a:r>
            <a:r>
              <a:rPr lang="en-IN" dirty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1"/>
            <a:ext cx="6929485" cy="2571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357562"/>
            <a:ext cx="7429552" cy="2947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2378</TotalTime>
  <Words>377</Words>
  <Application>Microsoft Office PowerPoint</Application>
  <PresentationFormat>On-screen Show (4:3)</PresentationFormat>
  <Paragraphs>42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Trebuchet MS</vt:lpstr>
      <vt:lpstr>Wingdings 3</vt:lpstr>
      <vt:lpstr>Facet</vt:lpstr>
      <vt:lpstr>ARCHAEBACTERIA</vt:lpstr>
      <vt:lpstr>PowerPoint Presentation</vt:lpstr>
      <vt:lpstr>General Characters</vt:lpstr>
      <vt:lpstr>PowerPoint Presentation</vt:lpstr>
      <vt:lpstr>Cell wall</vt:lpstr>
      <vt:lpstr>PowerPoint Presentation</vt:lpstr>
      <vt:lpstr>PowerPoint Presentation</vt:lpstr>
      <vt:lpstr>Plasma membrane</vt:lpstr>
      <vt:lpstr>PowerPoint Presentation</vt:lpstr>
      <vt:lpstr>PowerPoint Presentation</vt:lpstr>
      <vt:lpstr>PowerPoint Presentation</vt:lpstr>
      <vt:lpstr>Major groups of archaebacteria</vt:lpstr>
      <vt:lpstr>Methanogens</vt:lpstr>
      <vt:lpstr>Halophiles</vt:lpstr>
      <vt:lpstr>Thermophiles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ARCHAEBACTERIA</dc:title>
  <dc:creator>HP</dc:creator>
  <cp:lastModifiedBy>pc</cp:lastModifiedBy>
  <cp:revision>51</cp:revision>
  <dcterms:created xsi:type="dcterms:W3CDTF">2023-08-16T17:11:31Z</dcterms:created>
  <dcterms:modified xsi:type="dcterms:W3CDTF">2026-06-22T09:52:12Z</dcterms:modified>
</cp:coreProperties>
</file>